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9" r:id="rId7"/>
    <p:sldId id="262" r:id="rId8"/>
    <p:sldId id="263" r:id="rId9"/>
    <p:sldId id="261" r:id="rId10"/>
    <p:sldId id="260" r:id="rId11"/>
    <p:sldId id="266" r:id="rId12"/>
    <p:sldId id="265" r:id="rId13"/>
    <p:sldId id="270" r:id="rId14"/>
    <p:sldId id="268" r:id="rId15"/>
  </p:sldIdLst>
  <p:sldSz cx="18288000" cy="10287000"/>
  <p:notesSz cx="6858000" cy="9144000"/>
  <p:embeddedFontLst>
    <p:embeddedFont>
      <p:font typeface="Telegraf Bold" panose="020B0604020202020204" charset="0"/>
      <p:regular r:id="rId17"/>
    </p:embeddedFont>
    <p:embeddedFont>
      <p:font typeface="Canva Sans 2 Bold" panose="020B0604020202020204" charset="0"/>
      <p:regular r:id="rId18"/>
    </p:embeddedFont>
    <p:embeddedFont>
      <p:font typeface="Archivo Black" panose="020B0604020202020204" charset="0"/>
      <p:regular r:id="rId19"/>
    </p:embeddedFont>
    <p:embeddedFont>
      <p:font typeface="Open Sauce SemiBold Bold" panose="020B0604020202020204" charset="0"/>
      <p:regular r:id="rId20"/>
    </p:embeddedFont>
    <p:embeddedFont>
      <p:font typeface="Arial Rounded MT Bold" panose="020F0704030504030204" pitchFamily="34" charset="0"/>
      <p:regular r:id="rId21"/>
    </p:embeddedFont>
    <p:embeddedFont>
      <p:font typeface="Canva Sans 1 Bold" panose="020B0604020202020204" charset="0"/>
      <p:regular r:id="rId22"/>
    </p:embeddedFont>
    <p:embeddedFont>
      <p:font typeface="TW Cen MT" panose="020B0602020104020603" pitchFamily="34" charset="0"/>
      <p:regular r:id="rId23"/>
      <p:bold r:id="rId24"/>
      <p:italic r:id="rId25"/>
      <p:boldItalic r:id="rId26"/>
    </p:embeddedFont>
    <p:embeddedFont>
      <p:font typeface="Muller Bold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uce Semi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65088-23E0-4C29-AB96-08E10200E938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E52B5-7A1F-4B6E-B175-E3DABD2F6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7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E52B5-7A1F-4B6E-B175-E3DABD2F626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16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20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312" y="761884"/>
            <a:ext cx="18288000" cy="6057900"/>
          </a:xfrm>
          <a:custGeom>
            <a:avLst/>
            <a:gdLst/>
            <a:ahLst/>
            <a:cxnLst/>
            <a:rect l="l" t="t" r="r" b="b"/>
            <a:pathLst>
              <a:path w="18288000" h="6057900">
                <a:moveTo>
                  <a:pt x="0" y="0"/>
                </a:moveTo>
                <a:lnTo>
                  <a:pt x="18288000" y="0"/>
                </a:lnTo>
                <a:lnTo>
                  <a:pt x="18288000" y="6057900"/>
                </a:lnTo>
                <a:lnTo>
                  <a:pt x="0" y="605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478214" y="4565255"/>
            <a:ext cx="16956083" cy="17464130"/>
          </a:xfrm>
          <a:custGeom>
            <a:avLst/>
            <a:gdLst/>
            <a:ahLst/>
            <a:cxnLst/>
            <a:rect l="l" t="t" r="r" b="b"/>
            <a:pathLst>
              <a:path w="16956083" h="17464130">
                <a:moveTo>
                  <a:pt x="0" y="0"/>
                </a:moveTo>
                <a:lnTo>
                  <a:pt x="16956083" y="0"/>
                </a:lnTo>
                <a:lnTo>
                  <a:pt x="16956083" y="17464131"/>
                </a:lnTo>
                <a:lnTo>
                  <a:pt x="0" y="1746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92768" y="3015207"/>
            <a:ext cx="15766532" cy="411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5700" dirty="0">
                <a:solidFill>
                  <a:srgbClr val="000000"/>
                </a:solidFill>
                <a:latin typeface="Telegraf Bold"/>
              </a:rPr>
              <a:t>Dr. D. Y. Patil Institute of Technology, Pimpri, Pune</a:t>
            </a:r>
          </a:p>
          <a:p>
            <a:pPr algn="ctr">
              <a:lnSpc>
                <a:spcPts val="6669"/>
              </a:lnSpc>
            </a:pPr>
            <a:endParaRPr lang="en-US" sz="5700" dirty="0">
              <a:solidFill>
                <a:srgbClr val="000000"/>
              </a:solidFill>
              <a:latin typeface="Telegraf Bold"/>
            </a:endParaRPr>
          </a:p>
          <a:p>
            <a:pPr algn="ctr">
              <a:lnSpc>
                <a:spcPts val="5733"/>
              </a:lnSpc>
            </a:pPr>
            <a:r>
              <a:rPr lang="en-US" sz="4900" dirty="0">
                <a:solidFill>
                  <a:srgbClr val="000000"/>
                </a:solidFill>
                <a:latin typeface="Telegraf Bold"/>
              </a:rPr>
              <a:t>Department </a:t>
            </a:r>
            <a:r>
              <a:rPr lang="en-US" sz="4900">
                <a:solidFill>
                  <a:srgbClr val="000000"/>
                </a:solidFill>
                <a:latin typeface="Telegraf Bold"/>
              </a:rPr>
              <a:t>of First Year </a:t>
            </a:r>
            <a:r>
              <a:rPr lang="en-US" sz="4900" dirty="0">
                <a:solidFill>
                  <a:srgbClr val="000000"/>
                </a:solidFill>
                <a:latin typeface="Telegraf Bold"/>
              </a:rPr>
              <a:t>Engineering</a:t>
            </a:r>
          </a:p>
          <a:p>
            <a:pPr algn="ctr">
              <a:lnSpc>
                <a:spcPts val="6669"/>
              </a:lnSpc>
            </a:pPr>
            <a:endParaRPr lang="en-US" sz="4900" dirty="0">
              <a:solidFill>
                <a:srgbClr val="000000"/>
              </a:solidFill>
              <a:latin typeface="Telegraf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479873" y="761884"/>
            <a:ext cx="5328254" cy="1706992"/>
          </a:xfrm>
          <a:custGeom>
            <a:avLst/>
            <a:gdLst/>
            <a:ahLst/>
            <a:cxnLst/>
            <a:rect l="l" t="t" r="r" b="b"/>
            <a:pathLst>
              <a:path w="5328254" h="1706992">
                <a:moveTo>
                  <a:pt x="0" y="0"/>
                </a:moveTo>
                <a:lnTo>
                  <a:pt x="5328254" y="0"/>
                </a:lnTo>
                <a:lnTo>
                  <a:pt x="5328254" y="1706992"/>
                </a:lnTo>
                <a:lnTo>
                  <a:pt x="0" y="1706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66850" y="8736964"/>
            <a:ext cx="13829144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>
                <a:solidFill>
                  <a:srgbClr val="0052CC"/>
                </a:solidFill>
                <a:latin typeface="Canva Sans 1 Bold"/>
              </a:rPr>
              <a:t>Project Guide:</a:t>
            </a:r>
            <a:r>
              <a:rPr lang="en-US" sz="3199" dirty="0">
                <a:solidFill>
                  <a:srgbClr val="000000"/>
                </a:solidFill>
                <a:latin typeface="Canva Sans 1 Bold"/>
              </a:rPr>
              <a:t> Ms. </a:t>
            </a:r>
            <a:r>
              <a:rPr lang="en-US" sz="3199" dirty="0" err="1" smtClean="0">
                <a:solidFill>
                  <a:srgbClr val="000000"/>
                </a:solidFill>
                <a:latin typeface="Canva Sans 1 Bold"/>
              </a:rPr>
              <a:t>Aarti</a:t>
            </a:r>
            <a:r>
              <a:rPr lang="en-US" sz="3199" dirty="0" smtClean="0">
                <a:solidFill>
                  <a:srgbClr val="000000"/>
                </a:solidFill>
                <a:latin typeface="Canva Sans 1 Bold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anva Sans 1 Bold"/>
              </a:rPr>
              <a:t>Jathar</a:t>
            </a:r>
            <a:endParaRPr lang="en-US" sz="3199" dirty="0">
              <a:solidFill>
                <a:srgbClr val="000000"/>
              </a:solidFill>
              <a:latin typeface="Canva Sans 1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781423" y="-449453"/>
            <a:ext cx="12095778" cy="5923443"/>
          </a:xfrm>
          <a:custGeom>
            <a:avLst/>
            <a:gdLst/>
            <a:ahLst/>
            <a:cxnLst/>
            <a:rect l="l" t="t" r="r" b="b"/>
            <a:pathLst>
              <a:path w="12095778" h="5923443">
                <a:moveTo>
                  <a:pt x="0" y="0"/>
                </a:moveTo>
                <a:lnTo>
                  <a:pt x="12095778" y="0"/>
                </a:lnTo>
                <a:lnTo>
                  <a:pt x="12095778" y="5923443"/>
                </a:lnTo>
                <a:lnTo>
                  <a:pt x="0" y="5923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11032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608693" cy="10287000"/>
          </a:xfrm>
          <a:custGeom>
            <a:avLst/>
            <a:gdLst/>
            <a:ahLst/>
            <a:cxnLst/>
            <a:rect l="l" t="t" r="r" b="b"/>
            <a:pathLst>
              <a:path w="8608693" h="10287000">
                <a:moveTo>
                  <a:pt x="0" y="0"/>
                </a:moveTo>
                <a:lnTo>
                  <a:pt x="8608693" y="0"/>
                </a:lnTo>
                <a:lnTo>
                  <a:pt x="86086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47" r="-9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72210" y="0"/>
            <a:ext cx="11680903" cy="11079303"/>
          </a:xfrm>
          <a:custGeom>
            <a:avLst/>
            <a:gdLst/>
            <a:ahLst/>
            <a:cxnLst/>
            <a:rect l="l" t="t" r="r" b="b"/>
            <a:pathLst>
              <a:path w="11680903" h="11079303">
                <a:moveTo>
                  <a:pt x="0" y="0"/>
                </a:moveTo>
                <a:lnTo>
                  <a:pt x="11680903" y="0"/>
                </a:lnTo>
                <a:lnTo>
                  <a:pt x="11680903" y="11079303"/>
                </a:lnTo>
                <a:lnTo>
                  <a:pt x="0" y="1107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47" r="-605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92536" y="6253057"/>
            <a:ext cx="9170864" cy="4322367"/>
          </a:xfrm>
          <a:custGeom>
            <a:avLst/>
            <a:gdLst/>
            <a:ahLst/>
            <a:cxnLst/>
            <a:rect l="l" t="t" r="r" b="b"/>
            <a:pathLst>
              <a:path w="9170864" h="4322367">
                <a:moveTo>
                  <a:pt x="0" y="0"/>
                </a:moveTo>
                <a:lnTo>
                  <a:pt x="9170864" y="0"/>
                </a:lnTo>
                <a:lnTo>
                  <a:pt x="9170864" y="4322367"/>
                </a:lnTo>
                <a:lnTo>
                  <a:pt x="0" y="4322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b="-11852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92536" y="614598"/>
            <a:ext cx="917086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ea typeface="+mj-lt"/>
                <a:cs typeface="+mj-lt"/>
              </a:rPr>
              <a:t>Challenges associated with implementing machine learning in healthcare</a:t>
            </a:r>
            <a:endParaRPr lang="en-US" sz="4800" dirty="0">
              <a:solidFill>
                <a:schemeClr val="accent1">
                  <a:lumMod val="75000"/>
                </a:schemeClr>
              </a:solidFill>
              <a:latin typeface="Archivo Black"/>
            </a:endParaRPr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5E8AAE1F-776D-4DE8-BB7A-48C1E9AF2E25}"/>
              </a:ext>
            </a:extLst>
          </p:cNvPr>
          <p:cNvSpPr txBox="1">
            <a:spLocks/>
          </p:cNvSpPr>
          <p:nvPr/>
        </p:nvSpPr>
        <p:spPr>
          <a:xfrm>
            <a:off x="9182106" y="2833712"/>
            <a:ext cx="8420093" cy="6838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Data quality and availability</a:t>
            </a:r>
            <a:endParaRPr lang="en-US" sz="4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Interpretability and </a:t>
            </a:r>
            <a:r>
              <a:rPr lang="en-US" sz="4000" b="1" dirty="0" err="1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explainability</a:t>
            </a:r>
            <a:endParaRPr lang="en-US" sz="4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Ethical and legal considerations</a:t>
            </a:r>
            <a:endParaRPr lang="en-US" sz="4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Limited generalizability</a:t>
            </a:r>
            <a:endParaRPr lang="en-US" sz="4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Integration with clinical workflows</a:t>
            </a:r>
            <a:endParaRPr lang="en-US" sz="4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Regulatory and safety compliance</a:t>
            </a:r>
            <a:endParaRPr lang="en-US" sz="4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Clinician adoption and trust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sz="4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0642" y="2984770"/>
            <a:ext cx="3547194" cy="6273530"/>
            <a:chOff x="0" y="0"/>
            <a:chExt cx="934240" cy="16522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4240" cy="1652288"/>
            </a:xfrm>
            <a:custGeom>
              <a:avLst/>
              <a:gdLst/>
              <a:ahLst/>
              <a:cxnLst/>
              <a:rect l="l" t="t" r="r" b="b"/>
              <a:pathLst>
                <a:path w="934240" h="1652288">
                  <a:moveTo>
                    <a:pt x="0" y="0"/>
                  </a:moveTo>
                  <a:lnTo>
                    <a:pt x="934240" y="0"/>
                  </a:lnTo>
                  <a:lnTo>
                    <a:pt x="934240" y="1652288"/>
                  </a:lnTo>
                  <a:lnTo>
                    <a:pt x="0" y="1652288"/>
                  </a:lnTo>
                  <a:close/>
                </a:path>
              </a:pathLst>
            </a:custGeom>
            <a:solidFill>
              <a:srgbClr val="268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4222" y="2975245"/>
            <a:ext cx="4260676" cy="6283055"/>
            <a:chOff x="0" y="0"/>
            <a:chExt cx="1154349" cy="16547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4349" cy="1654796"/>
            </a:xfrm>
            <a:custGeom>
              <a:avLst/>
              <a:gdLst/>
              <a:ahLst/>
              <a:cxnLst/>
              <a:rect l="l" t="t" r="r" b="b"/>
              <a:pathLst>
                <a:path w="1154349" h="1654796">
                  <a:moveTo>
                    <a:pt x="0" y="0"/>
                  </a:moveTo>
                  <a:lnTo>
                    <a:pt x="1154349" y="0"/>
                  </a:lnTo>
                  <a:lnTo>
                    <a:pt x="1154349" y="1654796"/>
                  </a:lnTo>
                  <a:lnTo>
                    <a:pt x="0" y="16547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09916" y="957057"/>
            <a:ext cx="12152506" cy="985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24"/>
              </a:lnSpc>
            </a:pPr>
            <a:r>
              <a:rPr lang="en-US" sz="5400" b="1" dirty="0">
                <a:solidFill>
                  <a:srgbClr val="0070C0"/>
                </a:solidFill>
                <a:ea typeface="Calibri"/>
                <a:cs typeface="Calibri"/>
              </a:rPr>
              <a:t>EXAMPLES OF ML IN DISEASE DIAGNOSIS</a:t>
            </a:r>
            <a:endParaRPr lang="en-US" sz="5400" dirty="0">
              <a:solidFill>
                <a:srgbClr val="0070C0"/>
              </a:solidFill>
              <a:latin typeface="Open Sauce Semi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2605" y="3349610"/>
            <a:ext cx="3266705" cy="5379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Diabetic Retinopathy Detection: Machine learning models analyze retinal images to diagnose diabetic retinopathy accurately, aiding in early intervention</a:t>
            </a:r>
            <a:endParaRPr lang="en-IN" sz="3200" dirty="0">
              <a:solidFill>
                <a:schemeClr val="bg1"/>
              </a:solidFill>
            </a:endParaRPr>
          </a:p>
          <a:p>
            <a:pPr>
              <a:lnSpc>
                <a:spcPts val="3658"/>
              </a:lnSpc>
            </a:pPr>
            <a:endParaRPr lang="en-US" sz="3013" dirty="0">
              <a:solidFill>
                <a:srgbClr val="FFFFFF"/>
              </a:solidFill>
              <a:latin typeface="Canva Sans 2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500456" y="2975245"/>
            <a:ext cx="3547194" cy="6273530"/>
            <a:chOff x="0" y="0"/>
            <a:chExt cx="934240" cy="16522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34240" cy="1652288"/>
            </a:xfrm>
            <a:custGeom>
              <a:avLst/>
              <a:gdLst/>
              <a:ahLst/>
              <a:cxnLst/>
              <a:rect l="l" t="t" r="r" b="b"/>
              <a:pathLst>
                <a:path w="934240" h="1652288">
                  <a:moveTo>
                    <a:pt x="0" y="0"/>
                  </a:moveTo>
                  <a:lnTo>
                    <a:pt x="934240" y="0"/>
                  </a:lnTo>
                  <a:lnTo>
                    <a:pt x="934240" y="1652288"/>
                  </a:lnTo>
                  <a:lnTo>
                    <a:pt x="0" y="1652288"/>
                  </a:lnTo>
                  <a:close/>
                </a:path>
              </a:pathLst>
            </a:custGeom>
            <a:solidFill>
              <a:srgbClr val="2684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134646" y="2946670"/>
            <a:ext cx="4086554" cy="6283055"/>
            <a:chOff x="0" y="0"/>
            <a:chExt cx="1156601" cy="1654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6601" cy="1654796"/>
            </a:xfrm>
            <a:custGeom>
              <a:avLst/>
              <a:gdLst/>
              <a:ahLst/>
              <a:cxnLst/>
              <a:rect l="l" t="t" r="r" b="b"/>
              <a:pathLst>
                <a:path w="1156601" h="1654796">
                  <a:moveTo>
                    <a:pt x="0" y="0"/>
                  </a:moveTo>
                  <a:lnTo>
                    <a:pt x="1156601" y="0"/>
                  </a:lnTo>
                  <a:lnTo>
                    <a:pt x="1156601" y="1654796"/>
                  </a:lnTo>
                  <a:lnTo>
                    <a:pt x="0" y="16547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7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804753" y="3189631"/>
            <a:ext cx="308610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000" dirty="0">
                <a:solidFill>
                  <a:schemeClr val="bg1"/>
                </a:solidFill>
              </a:rPr>
              <a:t>COVID-19 Diagnosis: Machine learning models analyze chest CT scans or patient symptoms to assist in diagnosing COVID-19, helping to triage patients and allocate resources effectively.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14707" y="3304492"/>
            <a:ext cx="3806493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000" b="1" dirty="0"/>
              <a:t>Pneumonia Detection from Chest X-rays: Machine learning algorithms analyze chest X-ray images to identify pneumonia, supporting radiologists in accurate diagnosis and treatment planning.</a:t>
            </a:r>
          </a:p>
        </p:txBody>
      </p:sp>
      <p:sp>
        <p:nvSpPr>
          <p:cNvPr id="19" name="Freeform 19"/>
          <p:cNvSpPr/>
          <p:nvPr/>
        </p:nvSpPr>
        <p:spPr>
          <a:xfrm>
            <a:off x="-493176" y="-467976"/>
            <a:ext cx="1693818" cy="1744569"/>
          </a:xfrm>
          <a:custGeom>
            <a:avLst/>
            <a:gdLst/>
            <a:ahLst/>
            <a:cxnLst/>
            <a:rect l="l" t="t" r="r" b="b"/>
            <a:pathLst>
              <a:path w="1693818" h="1744569">
                <a:moveTo>
                  <a:pt x="0" y="0"/>
                </a:moveTo>
                <a:lnTo>
                  <a:pt x="1693818" y="0"/>
                </a:lnTo>
                <a:lnTo>
                  <a:pt x="1693818" y="1744569"/>
                </a:lnTo>
                <a:lnTo>
                  <a:pt x="0" y="1744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68809" y="468611"/>
            <a:ext cx="1087590" cy="1120177"/>
          </a:xfrm>
          <a:custGeom>
            <a:avLst/>
            <a:gdLst/>
            <a:ahLst/>
            <a:cxnLst/>
            <a:rect l="l" t="t" r="r" b="b"/>
            <a:pathLst>
              <a:path w="1087590" h="1120177">
                <a:moveTo>
                  <a:pt x="0" y="0"/>
                </a:moveTo>
                <a:lnTo>
                  <a:pt x="1087591" y="0"/>
                </a:lnTo>
                <a:lnTo>
                  <a:pt x="1087591" y="1120178"/>
                </a:lnTo>
                <a:lnTo>
                  <a:pt x="0" y="1120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90800" y="130750"/>
            <a:ext cx="531200" cy="547116"/>
          </a:xfrm>
          <a:custGeom>
            <a:avLst/>
            <a:gdLst/>
            <a:ahLst/>
            <a:cxnLst/>
            <a:rect l="l" t="t" r="r" b="b"/>
            <a:pathLst>
              <a:path w="531200" h="547116">
                <a:moveTo>
                  <a:pt x="0" y="0"/>
                </a:moveTo>
                <a:lnTo>
                  <a:pt x="531200" y="0"/>
                </a:lnTo>
                <a:lnTo>
                  <a:pt x="531200" y="547116"/>
                </a:lnTo>
                <a:lnTo>
                  <a:pt x="0" y="547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69240-7AC8-4B61-A660-543CB2626167}"/>
              </a:ext>
            </a:extLst>
          </p:cNvPr>
          <p:cNvSpPr txBox="1"/>
          <p:nvPr/>
        </p:nvSpPr>
        <p:spPr>
          <a:xfrm>
            <a:off x="5088447" y="3189631"/>
            <a:ext cx="386392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Alzheimer's Disease Prediction: Machine learning models utilize neuroimaging data and patient information to predict the risk of developing Alzheimer's disease, enabling early detection and intervention.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/>
      <p:bldP spid="18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7752" y="0"/>
            <a:ext cx="9980248" cy="10287000"/>
            <a:chOff x="0" y="0"/>
            <a:chExt cx="262854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8543" cy="2709333"/>
            </a:xfrm>
            <a:custGeom>
              <a:avLst/>
              <a:gdLst/>
              <a:ahLst/>
              <a:cxnLst/>
              <a:rect l="l" t="t" r="r" b="b"/>
              <a:pathLst>
                <a:path w="2628543" h="2709333">
                  <a:moveTo>
                    <a:pt x="0" y="0"/>
                  </a:moveTo>
                  <a:lnTo>
                    <a:pt x="2628543" y="0"/>
                  </a:lnTo>
                  <a:lnTo>
                    <a:pt x="26285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52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700000" flipH="1">
            <a:off x="11455026" y="-2442767"/>
            <a:ext cx="4382648" cy="15033231"/>
          </a:xfrm>
          <a:custGeom>
            <a:avLst/>
            <a:gdLst/>
            <a:ahLst/>
            <a:cxnLst/>
            <a:rect l="l" t="t" r="r" b="b"/>
            <a:pathLst>
              <a:path w="4382648" h="15033231">
                <a:moveTo>
                  <a:pt x="4382648" y="0"/>
                </a:moveTo>
                <a:lnTo>
                  <a:pt x="0" y="0"/>
                </a:lnTo>
                <a:lnTo>
                  <a:pt x="0" y="15033231"/>
                </a:lnTo>
                <a:lnTo>
                  <a:pt x="4382648" y="15033231"/>
                </a:lnTo>
                <a:lnTo>
                  <a:pt x="43826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15828" r="-11720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8768" y="1079362"/>
            <a:ext cx="52578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  <a:ea typeface="Calibri"/>
                <a:cs typeface="Calibri"/>
              </a:rPr>
              <a:t>Future Directions</a:t>
            </a:r>
            <a:endParaRPr lang="en-US" sz="5400" spc="367" dirty="0">
              <a:solidFill>
                <a:srgbClr val="0070C0"/>
              </a:solidFill>
              <a:latin typeface="Archivo Black"/>
            </a:endParaRPr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E859B40-E872-4399-AEF7-6475D8B151C5}"/>
              </a:ext>
            </a:extLst>
          </p:cNvPr>
          <p:cNvSpPr txBox="1">
            <a:spLocks/>
          </p:cNvSpPr>
          <p:nvPr/>
        </p:nvSpPr>
        <p:spPr>
          <a:xfrm>
            <a:off x="647701" y="2398840"/>
            <a:ext cx="7429500" cy="6808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ea typeface="+mn-lt"/>
                <a:cs typeface="+mn-lt"/>
              </a:rPr>
              <a:t>Early detection and prevention through refined models.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>
                <a:ea typeface="+mn-lt"/>
                <a:cs typeface="+mn-lt"/>
              </a:rPr>
              <a:t>Personalized medicine with optimized treatment plans.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>
                <a:ea typeface="+mn-lt"/>
                <a:cs typeface="+mn-lt"/>
              </a:rPr>
              <a:t>Integration of diverse medical data for comprehensive diagnosis.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>
                <a:ea typeface="+mn-lt"/>
                <a:cs typeface="+mn-lt"/>
              </a:rPr>
              <a:t>Real-time monitoring and decision support for timely interventions.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>
                <a:ea typeface="+mn-lt"/>
                <a:cs typeface="+mn-lt"/>
              </a:rPr>
              <a:t>Collaboration and knowledge sharing for accelerated research.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>
                <a:ea typeface="+mn-lt"/>
                <a:cs typeface="+mn-lt"/>
              </a:rPr>
              <a:t>Advancements in explainable AI for increased interpretability.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>
                <a:ea typeface="+mn-lt"/>
                <a:cs typeface="+mn-lt"/>
              </a:rPr>
              <a:t>Combining clinical expertise with machine learning for improved diagnostics.</a:t>
            </a:r>
            <a:endParaRPr lang="en-US" sz="28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B9422C-3279-4114-B7B0-B17C2DF3E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802" y="2711647"/>
            <a:ext cx="7086601" cy="4724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987E9E-A99F-4DCD-BF9E-F8AE33EA89E2}"/>
              </a:ext>
            </a:extLst>
          </p:cNvPr>
          <p:cNvSpPr/>
          <p:nvPr/>
        </p:nvSpPr>
        <p:spPr>
          <a:xfrm>
            <a:off x="-76200" y="-419100"/>
            <a:ext cx="18364200" cy="320040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31CF89-C905-48D0-AFE5-A5F38007CE93}"/>
              </a:ext>
            </a:extLst>
          </p:cNvPr>
          <p:cNvCxnSpPr>
            <a:cxnSpLocks/>
          </p:cNvCxnSpPr>
          <p:nvPr/>
        </p:nvCxnSpPr>
        <p:spPr>
          <a:xfrm>
            <a:off x="-2133600" y="-114300"/>
            <a:ext cx="12192000" cy="2895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4CBF95-8C31-4D86-98BE-B523D44EDADB}"/>
              </a:ext>
            </a:extLst>
          </p:cNvPr>
          <p:cNvCxnSpPr/>
          <p:nvPr/>
        </p:nvCxnSpPr>
        <p:spPr>
          <a:xfrm flipV="1">
            <a:off x="9296400" y="-419100"/>
            <a:ext cx="9525000" cy="3505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23CBC-1D84-482F-92FE-E4849BA465B1}"/>
              </a:ext>
            </a:extLst>
          </p:cNvPr>
          <p:cNvCxnSpPr/>
          <p:nvPr/>
        </p:nvCxnSpPr>
        <p:spPr>
          <a:xfrm flipV="1">
            <a:off x="3886200" y="-571500"/>
            <a:ext cx="5410200" cy="3657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A72B6F-F468-441D-B0A5-0546327492CE}"/>
              </a:ext>
            </a:extLst>
          </p:cNvPr>
          <p:cNvSpPr txBox="1"/>
          <p:nvPr/>
        </p:nvSpPr>
        <p:spPr>
          <a:xfrm>
            <a:off x="5710003" y="396270"/>
            <a:ext cx="1036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en-IN" sz="9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4A8CD3D1-5562-490D-A143-06D732E7E1E3}"/>
              </a:ext>
            </a:extLst>
          </p:cNvPr>
          <p:cNvSpPr txBox="1">
            <a:spLocks/>
          </p:cNvSpPr>
          <p:nvPr/>
        </p:nvSpPr>
        <p:spPr>
          <a:xfrm>
            <a:off x="1143000" y="3086100"/>
            <a:ext cx="9296400" cy="640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Enables accurate and efficient diagnosis using medical data.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Successful case studies demonstrate effectiveness.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Improves accuracy, efficiency, and personalized treatment.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Challenges include data quality, ethics, and integration.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Future advancements: early detection, personalized medicine, and emerging technologies</a:t>
            </a:r>
            <a:r>
              <a:rPr lang="en-US" dirty="0" smtClean="0">
                <a:ea typeface="+mn-lt"/>
                <a:cs typeface="+mn-lt"/>
              </a:rPr>
              <a:t>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6ABA36-CD11-44C1-82F3-3DB229EFB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3435090"/>
            <a:ext cx="7342596" cy="4375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2007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73334" y="2697545"/>
            <a:ext cx="16956083" cy="17464130"/>
          </a:xfrm>
          <a:custGeom>
            <a:avLst/>
            <a:gdLst/>
            <a:ahLst/>
            <a:cxnLst/>
            <a:rect l="l" t="t" r="r" b="b"/>
            <a:pathLst>
              <a:path w="16956083" h="17464130">
                <a:moveTo>
                  <a:pt x="0" y="0"/>
                </a:moveTo>
                <a:lnTo>
                  <a:pt x="16956083" y="0"/>
                </a:lnTo>
                <a:lnTo>
                  <a:pt x="16956083" y="17464130"/>
                </a:lnTo>
                <a:lnTo>
                  <a:pt x="0" y="1746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68212" y="4820141"/>
            <a:ext cx="7791088" cy="149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41"/>
              </a:lnSpc>
            </a:pPr>
            <a:r>
              <a:rPr lang="en-US" sz="10035" dirty="0">
                <a:solidFill>
                  <a:srgbClr val="2E2E2E"/>
                </a:solidFill>
                <a:latin typeface="Archivo Black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799744" y="-1082194"/>
            <a:ext cx="12095778" cy="5923443"/>
          </a:xfrm>
          <a:custGeom>
            <a:avLst/>
            <a:gdLst/>
            <a:ahLst/>
            <a:cxnLst/>
            <a:rect l="l" t="t" r="r" b="b"/>
            <a:pathLst>
              <a:path w="12095778" h="5923443">
                <a:moveTo>
                  <a:pt x="0" y="0"/>
                </a:moveTo>
                <a:lnTo>
                  <a:pt x="12095778" y="0"/>
                </a:lnTo>
                <a:lnTo>
                  <a:pt x="12095778" y="5923443"/>
                </a:lnTo>
                <a:lnTo>
                  <a:pt x="0" y="592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10320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5317547" y="-606498"/>
            <a:ext cx="12095778" cy="5923443"/>
          </a:xfrm>
          <a:custGeom>
            <a:avLst/>
            <a:gdLst/>
            <a:ahLst/>
            <a:cxnLst/>
            <a:rect l="l" t="t" r="r" b="b"/>
            <a:pathLst>
              <a:path w="12095778" h="5923443">
                <a:moveTo>
                  <a:pt x="0" y="0"/>
                </a:moveTo>
                <a:lnTo>
                  <a:pt x="12095778" y="0"/>
                </a:lnTo>
                <a:lnTo>
                  <a:pt x="12095778" y="5923443"/>
                </a:lnTo>
                <a:lnTo>
                  <a:pt x="0" y="592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1032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16820"/>
            <a:ext cx="1852475" cy="1907980"/>
          </a:xfrm>
          <a:custGeom>
            <a:avLst/>
            <a:gdLst/>
            <a:ahLst/>
            <a:cxnLst/>
            <a:rect l="l" t="t" r="r" b="b"/>
            <a:pathLst>
              <a:path w="1852475" h="1907980">
                <a:moveTo>
                  <a:pt x="0" y="0"/>
                </a:moveTo>
                <a:lnTo>
                  <a:pt x="1852475" y="0"/>
                </a:lnTo>
                <a:lnTo>
                  <a:pt x="1852475" y="1907980"/>
                </a:lnTo>
                <a:lnTo>
                  <a:pt x="0" y="1907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70181" y="3014269"/>
            <a:ext cx="9725492" cy="1835687"/>
          </a:xfrm>
          <a:custGeom>
            <a:avLst/>
            <a:gdLst/>
            <a:ahLst/>
            <a:cxnLst/>
            <a:rect l="l" t="t" r="r" b="b"/>
            <a:pathLst>
              <a:path w="9725492" h="1835687">
                <a:moveTo>
                  <a:pt x="0" y="0"/>
                </a:moveTo>
                <a:lnTo>
                  <a:pt x="9725492" y="0"/>
                </a:lnTo>
                <a:lnTo>
                  <a:pt x="9725492" y="1835687"/>
                </a:lnTo>
                <a:lnTo>
                  <a:pt x="0" y="183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70181" y="4381693"/>
            <a:ext cx="9725492" cy="1835687"/>
          </a:xfrm>
          <a:custGeom>
            <a:avLst/>
            <a:gdLst/>
            <a:ahLst/>
            <a:cxnLst/>
            <a:rect l="l" t="t" r="r" b="b"/>
            <a:pathLst>
              <a:path w="9725492" h="1835687">
                <a:moveTo>
                  <a:pt x="0" y="0"/>
                </a:moveTo>
                <a:lnTo>
                  <a:pt x="9725492" y="0"/>
                </a:lnTo>
                <a:lnTo>
                  <a:pt x="9725492" y="1835686"/>
                </a:lnTo>
                <a:lnTo>
                  <a:pt x="0" y="1835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70181" y="5690061"/>
            <a:ext cx="9725492" cy="1835687"/>
          </a:xfrm>
          <a:custGeom>
            <a:avLst/>
            <a:gdLst/>
            <a:ahLst/>
            <a:cxnLst/>
            <a:rect l="l" t="t" r="r" b="b"/>
            <a:pathLst>
              <a:path w="9725492" h="1835687">
                <a:moveTo>
                  <a:pt x="0" y="0"/>
                </a:moveTo>
                <a:lnTo>
                  <a:pt x="9725492" y="0"/>
                </a:lnTo>
                <a:lnTo>
                  <a:pt x="9725492" y="1835687"/>
                </a:lnTo>
                <a:lnTo>
                  <a:pt x="0" y="183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03100" y="1970810"/>
            <a:ext cx="1264413" cy="1302298"/>
          </a:xfrm>
          <a:custGeom>
            <a:avLst/>
            <a:gdLst/>
            <a:ahLst/>
            <a:cxnLst/>
            <a:rect l="l" t="t" r="r" b="b"/>
            <a:pathLst>
              <a:path w="1264413" h="1302298">
                <a:moveTo>
                  <a:pt x="0" y="0"/>
                </a:moveTo>
                <a:lnTo>
                  <a:pt x="1264413" y="0"/>
                </a:lnTo>
                <a:lnTo>
                  <a:pt x="1264413" y="1302298"/>
                </a:lnTo>
                <a:lnTo>
                  <a:pt x="0" y="1302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67513" y="1622502"/>
            <a:ext cx="970382" cy="999457"/>
          </a:xfrm>
          <a:custGeom>
            <a:avLst/>
            <a:gdLst/>
            <a:ahLst/>
            <a:cxnLst/>
            <a:rect l="l" t="t" r="r" b="b"/>
            <a:pathLst>
              <a:path w="970382" h="999457">
                <a:moveTo>
                  <a:pt x="0" y="0"/>
                </a:moveTo>
                <a:lnTo>
                  <a:pt x="970382" y="0"/>
                </a:lnTo>
                <a:lnTo>
                  <a:pt x="970382" y="999457"/>
                </a:lnTo>
                <a:lnTo>
                  <a:pt x="0" y="99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37895" y="2273651"/>
            <a:ext cx="632207" cy="651149"/>
          </a:xfrm>
          <a:custGeom>
            <a:avLst/>
            <a:gdLst/>
            <a:ahLst/>
            <a:cxnLst/>
            <a:rect l="l" t="t" r="r" b="b"/>
            <a:pathLst>
              <a:path w="632207" h="651149">
                <a:moveTo>
                  <a:pt x="0" y="0"/>
                </a:moveTo>
                <a:lnTo>
                  <a:pt x="632207" y="0"/>
                </a:lnTo>
                <a:lnTo>
                  <a:pt x="632207" y="651149"/>
                </a:lnTo>
                <a:lnTo>
                  <a:pt x="0" y="65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94054" y="3296934"/>
            <a:ext cx="199431" cy="205406"/>
          </a:xfrm>
          <a:custGeom>
            <a:avLst/>
            <a:gdLst/>
            <a:ahLst/>
            <a:cxnLst/>
            <a:rect l="l" t="t" r="r" b="b"/>
            <a:pathLst>
              <a:path w="199431" h="205406">
                <a:moveTo>
                  <a:pt x="0" y="0"/>
                </a:moveTo>
                <a:lnTo>
                  <a:pt x="199430" y="0"/>
                </a:lnTo>
                <a:lnTo>
                  <a:pt x="199430" y="205406"/>
                </a:lnTo>
                <a:lnTo>
                  <a:pt x="0" y="20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2288251" y="2466345"/>
            <a:ext cx="7222391" cy="7222391"/>
          </a:xfrm>
          <a:custGeom>
            <a:avLst/>
            <a:gdLst/>
            <a:ahLst/>
            <a:cxnLst/>
            <a:rect l="l" t="t" r="r" b="b"/>
            <a:pathLst>
              <a:path w="7222391" h="7222391">
                <a:moveTo>
                  <a:pt x="7222391" y="7222391"/>
                </a:moveTo>
                <a:lnTo>
                  <a:pt x="0" y="7222391"/>
                </a:lnTo>
                <a:lnTo>
                  <a:pt x="0" y="0"/>
                </a:lnTo>
                <a:lnTo>
                  <a:pt x="7222391" y="0"/>
                </a:lnTo>
                <a:lnTo>
                  <a:pt x="7222391" y="722239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66434" y="4196365"/>
            <a:ext cx="6363943" cy="3554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4"/>
              </a:lnSpc>
            </a:pPr>
            <a:r>
              <a:rPr lang="en-US" sz="7978">
                <a:solidFill>
                  <a:srgbClr val="000000"/>
                </a:solidFill>
                <a:latin typeface="Open Sauce SemiBold Bold"/>
              </a:rPr>
              <a:t>Disease Diagnosis Using ML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07771" y="3545320"/>
            <a:ext cx="4457894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3000">
                <a:solidFill>
                  <a:srgbClr val="FFFFFF"/>
                </a:solidFill>
                <a:latin typeface="Open Sauce SemiBold"/>
              </a:rPr>
              <a:t>Mr.Aryan Mule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17236" y="4849956"/>
            <a:ext cx="5999180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3000">
                <a:solidFill>
                  <a:srgbClr val="FFFFFF"/>
                </a:solidFill>
                <a:latin typeface="Open Sauce SemiBold"/>
              </a:rPr>
              <a:t>Mr.Nikhil Mulay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07771" y="6156786"/>
            <a:ext cx="4795831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3000">
                <a:solidFill>
                  <a:srgbClr val="FFFFFF"/>
                </a:solidFill>
                <a:latin typeface="Open Sauce SemiBold"/>
              </a:rPr>
              <a:t>Mr.Ruturaj Jawale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75024" y="1751735"/>
            <a:ext cx="4890641" cy="87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Muller Bold Bold"/>
              </a:rPr>
              <a:t>GROUP MEMBERS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270181" y="7034806"/>
            <a:ext cx="9725492" cy="1835687"/>
          </a:xfrm>
          <a:custGeom>
            <a:avLst/>
            <a:gdLst/>
            <a:ahLst/>
            <a:cxnLst/>
            <a:rect l="l" t="t" r="r" b="b"/>
            <a:pathLst>
              <a:path w="9725492" h="1835687">
                <a:moveTo>
                  <a:pt x="0" y="0"/>
                </a:moveTo>
                <a:lnTo>
                  <a:pt x="9725492" y="0"/>
                </a:lnTo>
                <a:lnTo>
                  <a:pt x="9725492" y="1835686"/>
                </a:lnTo>
                <a:lnTo>
                  <a:pt x="0" y="1835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907771" y="7525748"/>
            <a:ext cx="4795831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3000">
                <a:solidFill>
                  <a:srgbClr val="FFFFFF"/>
                </a:solidFill>
                <a:latin typeface="Open Sauce SemiBold"/>
              </a:rPr>
              <a:t>Mr.Pranav Yedave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270181" y="8466999"/>
            <a:ext cx="9725492" cy="1835687"/>
          </a:xfrm>
          <a:custGeom>
            <a:avLst/>
            <a:gdLst/>
            <a:ahLst/>
            <a:cxnLst/>
            <a:rect l="l" t="t" r="r" b="b"/>
            <a:pathLst>
              <a:path w="9725492" h="1835687">
                <a:moveTo>
                  <a:pt x="0" y="0"/>
                </a:moveTo>
                <a:lnTo>
                  <a:pt x="9725492" y="0"/>
                </a:lnTo>
                <a:lnTo>
                  <a:pt x="9725492" y="1835687"/>
                </a:lnTo>
                <a:lnTo>
                  <a:pt x="0" y="183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907771" y="8935262"/>
            <a:ext cx="4795831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3000">
                <a:solidFill>
                  <a:srgbClr val="FFFFFF"/>
                </a:solidFill>
                <a:latin typeface="Open Sauce SemiBold"/>
              </a:rPr>
              <a:t>Mr.Aditya Tungatkar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53827" y="819157"/>
            <a:ext cx="8634173" cy="10620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2832" lvl="1" indent="-376416">
              <a:lnSpc>
                <a:spcPts val="8368"/>
              </a:lnSpc>
              <a:buFont typeface="Arial"/>
              <a:buChar char="•"/>
            </a:pPr>
            <a:r>
              <a:rPr lang="en-US" sz="3486" dirty="0">
                <a:solidFill>
                  <a:srgbClr val="FFFFFF"/>
                </a:solidFill>
                <a:latin typeface="Telegraf Bold"/>
              </a:rPr>
              <a:t> Introduction</a:t>
            </a:r>
          </a:p>
          <a:p>
            <a:pPr marL="752832" lvl="1" indent="-376416">
              <a:lnSpc>
                <a:spcPts val="8368"/>
              </a:lnSpc>
              <a:buFont typeface="Arial"/>
              <a:buChar char="•"/>
            </a:pPr>
            <a:r>
              <a:rPr lang="en-US" sz="3600" b="1" dirty="0">
                <a:solidFill>
                  <a:schemeClr val="bg1"/>
                </a:solidFill>
                <a:cs typeface="Calibri"/>
              </a:rPr>
              <a:t>Types Of Data use for Disease Diagnosis</a:t>
            </a:r>
            <a:endParaRPr lang="en-US" sz="3600" dirty="0">
              <a:solidFill>
                <a:schemeClr val="bg1"/>
              </a:solidFill>
              <a:latin typeface="Archivo Black"/>
            </a:endParaRPr>
          </a:p>
          <a:p>
            <a:pPr marL="752832" lvl="1" indent="-376416">
              <a:lnSpc>
                <a:spcPts val="8368"/>
              </a:lnSpc>
              <a:buFont typeface="Arial"/>
              <a:buChar char="•"/>
            </a:pPr>
            <a:r>
              <a:rPr lang="en-US" sz="3486" dirty="0">
                <a:solidFill>
                  <a:schemeClr val="bg1"/>
                </a:solidFill>
                <a:latin typeface="Telegraf Bold"/>
              </a:rPr>
              <a:t>Common ML Techniques</a:t>
            </a:r>
          </a:p>
          <a:p>
            <a:pPr marL="752832" lvl="1" indent="-376416">
              <a:lnSpc>
                <a:spcPts val="8368"/>
              </a:lnSpc>
              <a:buFont typeface="Arial"/>
              <a:buChar char="•"/>
            </a:pPr>
            <a:r>
              <a:rPr lang="en-US" sz="3486" dirty="0">
                <a:solidFill>
                  <a:schemeClr val="bg1"/>
                </a:solidFill>
                <a:latin typeface="Telegraf Bold"/>
              </a:rPr>
              <a:t>Methodology</a:t>
            </a:r>
          </a:p>
          <a:p>
            <a:pPr marL="752832" lvl="1" indent="-376416">
              <a:lnSpc>
                <a:spcPts val="8368"/>
              </a:lnSpc>
              <a:buFont typeface="Arial"/>
              <a:buChar char="•"/>
            </a:pPr>
            <a:r>
              <a:rPr lang="en-US" sz="3486" dirty="0">
                <a:solidFill>
                  <a:schemeClr val="bg1"/>
                </a:solidFill>
                <a:latin typeface="Telegraf Bold"/>
              </a:rPr>
              <a:t>Model Training And Validation</a:t>
            </a:r>
          </a:p>
          <a:p>
            <a:pPr marL="752832" lvl="1" indent="-376416">
              <a:lnSpc>
                <a:spcPts val="8368"/>
              </a:lnSpc>
              <a:buFont typeface="Arial"/>
              <a:buChar char="•"/>
            </a:pPr>
            <a:r>
              <a:rPr lang="en-US" sz="3486" dirty="0">
                <a:solidFill>
                  <a:schemeClr val="bg1"/>
                </a:solidFill>
                <a:latin typeface="Telegraf Bold"/>
              </a:rPr>
              <a:t>Benefits of ML</a:t>
            </a:r>
          </a:p>
          <a:p>
            <a:pPr marL="752832" lvl="1" indent="-376416">
              <a:lnSpc>
                <a:spcPts val="8368"/>
              </a:lnSpc>
              <a:buFont typeface="Arial"/>
              <a:buChar char="•"/>
            </a:pPr>
            <a:r>
              <a:rPr lang="en-US" sz="3486" dirty="0">
                <a:solidFill>
                  <a:srgbClr val="FFFFFF"/>
                </a:solidFill>
                <a:latin typeface="Telegraf Bold"/>
              </a:rPr>
              <a:t>Challenges With Implementation</a:t>
            </a:r>
          </a:p>
          <a:p>
            <a:pPr marL="752832" lvl="1" indent="-376416">
              <a:lnSpc>
                <a:spcPts val="8368"/>
              </a:lnSpc>
              <a:buFont typeface="Arial"/>
              <a:buChar char="•"/>
            </a:pPr>
            <a:r>
              <a:rPr lang="en-US" sz="3486" dirty="0">
                <a:solidFill>
                  <a:srgbClr val="FFFFFF"/>
                </a:solidFill>
                <a:latin typeface="Telegraf Bold"/>
              </a:rPr>
              <a:t>Future Directions</a:t>
            </a:r>
          </a:p>
          <a:p>
            <a:pPr marL="752832" lvl="1" indent="-376416">
              <a:lnSpc>
                <a:spcPts val="8368"/>
              </a:lnSpc>
              <a:buFont typeface="Arial"/>
              <a:buChar char="•"/>
            </a:pPr>
            <a:endParaRPr lang="en-US" sz="3486" dirty="0">
              <a:solidFill>
                <a:srgbClr val="FFFFFF"/>
              </a:solidFill>
              <a:latin typeface="Telegraf Bold"/>
            </a:endParaRPr>
          </a:p>
          <a:p>
            <a:pPr marL="752832" lvl="1" indent="-376416">
              <a:lnSpc>
                <a:spcPts val="8368"/>
              </a:lnSpc>
              <a:buFont typeface="Arial"/>
              <a:buChar char="•"/>
            </a:pPr>
            <a:endParaRPr lang="en-US" sz="3486" dirty="0">
              <a:solidFill>
                <a:srgbClr val="FFFFFF"/>
              </a:solidFill>
              <a:latin typeface="Telegraf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4585384"/>
            <a:ext cx="8472727" cy="113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1"/>
              </a:lnSpc>
            </a:pPr>
            <a:r>
              <a:rPr lang="en-US" sz="7573" dirty="0">
                <a:solidFill>
                  <a:srgbClr val="FFFFFF"/>
                </a:solidFill>
                <a:latin typeface="Open Sauce SemiBold Bold"/>
              </a:rPr>
              <a:t>Table of Content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6129618"/>
            <a:ext cx="9345037" cy="9625038"/>
          </a:xfrm>
          <a:custGeom>
            <a:avLst/>
            <a:gdLst/>
            <a:ahLst/>
            <a:cxnLst/>
            <a:rect l="l" t="t" r="r" b="b"/>
            <a:pathLst>
              <a:path w="9345037" h="9625038">
                <a:moveTo>
                  <a:pt x="0" y="0"/>
                </a:moveTo>
                <a:lnTo>
                  <a:pt x="9345037" y="0"/>
                </a:lnTo>
                <a:lnTo>
                  <a:pt x="9345037" y="9625038"/>
                </a:lnTo>
                <a:lnTo>
                  <a:pt x="0" y="96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5331223"/>
            <a:ext cx="9345037" cy="9625038"/>
          </a:xfrm>
          <a:custGeom>
            <a:avLst/>
            <a:gdLst/>
            <a:ahLst/>
            <a:cxnLst/>
            <a:rect l="l" t="t" r="r" b="b"/>
            <a:pathLst>
              <a:path w="9345037" h="9625038">
                <a:moveTo>
                  <a:pt x="0" y="0"/>
                </a:moveTo>
                <a:lnTo>
                  <a:pt x="9345037" y="0"/>
                </a:lnTo>
                <a:lnTo>
                  <a:pt x="9345037" y="9625038"/>
                </a:lnTo>
                <a:lnTo>
                  <a:pt x="0" y="96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lution dispensed using electronic pipette">
            <a:extLst>
              <a:ext uri="{FF2B5EF4-FFF2-40B4-BE49-F238E27FC236}">
                <a16:creationId xmlns:a16="http://schemas.microsoft.com/office/drawing/2014/main" id="{1DE3EC28-716E-4820-A848-6837E6BF4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7" r="38572" b="5"/>
          <a:stretch/>
        </p:blipFill>
        <p:spPr>
          <a:xfrm>
            <a:off x="0" y="-29356"/>
            <a:ext cx="7772400" cy="10758246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F66C86-8605-44C6-84BF-F961C08B1052}"/>
              </a:ext>
            </a:extLst>
          </p:cNvPr>
          <p:cNvCxnSpPr>
            <a:cxnSpLocks/>
          </p:cNvCxnSpPr>
          <p:nvPr/>
        </p:nvCxnSpPr>
        <p:spPr>
          <a:xfrm flipH="1">
            <a:off x="6477000" y="-571500"/>
            <a:ext cx="1033072" cy="11125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">
            <a:extLst>
              <a:ext uri="{FF2B5EF4-FFF2-40B4-BE49-F238E27FC236}">
                <a16:creationId xmlns:a16="http://schemas.microsoft.com/office/drawing/2014/main" id="{8EE78999-7081-4763-91A2-C1C942633A64}"/>
              </a:ext>
            </a:extLst>
          </p:cNvPr>
          <p:cNvSpPr txBox="1">
            <a:spLocks/>
          </p:cNvSpPr>
          <p:nvPr/>
        </p:nvSpPr>
        <p:spPr>
          <a:xfrm>
            <a:off x="5782458" y="1257300"/>
            <a:ext cx="9990944" cy="1371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 </a:t>
            </a:r>
            <a:r>
              <a:rPr lang="en-US" sz="6600" b="1" dirty="0">
                <a:solidFill>
                  <a:schemeClr val="bg1"/>
                </a:solidFill>
                <a:latin typeface="Calibri"/>
                <a:cs typeface="Calibri"/>
              </a:rPr>
              <a:t>Introduction:</a:t>
            </a:r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9F9FA6BF-1D93-42C6-9A74-03BD59DF9247}"/>
              </a:ext>
            </a:extLst>
          </p:cNvPr>
          <p:cNvSpPr txBox="1">
            <a:spLocks/>
          </p:cNvSpPr>
          <p:nvPr/>
        </p:nvSpPr>
        <p:spPr>
          <a:xfrm>
            <a:off x="8153400" y="3153556"/>
            <a:ext cx="9601200" cy="61047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W Cen MT"/>
              </a:rPr>
              <a:t>The project "Disease Diagnosis using Machine Learning“ aims to develop an intelligent system that leverages machine learning techniques to diagnose diseases accurately. 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W Cen MT"/>
              </a:rPr>
              <a:t>With the increasing availability of medical data and advancements in machine learning algorithms, this project focuses on utilizing these resources to build a reliable and efficient disease diagnosis system.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W Cen MT"/>
              </a:rPr>
              <a:t>By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TW Cen MT"/>
              </a:rPr>
              <a:t>analysing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W Cen MT"/>
              </a:rPr>
              <a:t> patient symptoms and medical records, the system will employ various ML algorithms to identify potential diseases and provide accurate diagnoses.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W Cen MT"/>
              </a:rPr>
              <a:t>The project aims to improve the efficiency of disease diagnosis, assist health care professionals in decision-making ,and enhance patient care.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616164" y="-354628"/>
            <a:ext cx="5501571" cy="11003142"/>
            <a:chOff x="0" y="0"/>
            <a:chExt cx="3331210" cy="6662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1210" cy="6662420"/>
            </a:xfrm>
            <a:custGeom>
              <a:avLst/>
              <a:gdLst/>
              <a:ahLst/>
              <a:cxnLst/>
              <a:rect l="l" t="t" r="r" b="b"/>
              <a:pathLst>
                <a:path w="3331210" h="6662420">
                  <a:moveTo>
                    <a:pt x="3331210" y="3331210"/>
                  </a:moveTo>
                  <a:lnTo>
                    <a:pt x="3331210" y="6662420"/>
                  </a:lnTo>
                  <a:cubicBezTo>
                    <a:pt x="1490980" y="6662420"/>
                    <a:pt x="0" y="5170170"/>
                    <a:pt x="0" y="3331210"/>
                  </a:cubicBezTo>
                  <a:cubicBezTo>
                    <a:pt x="0" y="149225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2"/>
              <a:stretch>
                <a:fillRect l="-171406" r="-2888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591896" y="514355"/>
            <a:ext cx="893304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  <a:cs typeface="Calibri"/>
              </a:rPr>
              <a:t>Types Of Data use for Disease Diagnosis</a:t>
            </a:r>
            <a:endParaRPr lang="en-US" sz="6000" dirty="0">
              <a:solidFill>
                <a:srgbClr val="0070C0"/>
              </a:solidFill>
              <a:latin typeface="Archivo Black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70748" y="328148"/>
            <a:ext cx="1902410" cy="1959411"/>
          </a:xfrm>
          <a:custGeom>
            <a:avLst/>
            <a:gdLst/>
            <a:ahLst/>
            <a:cxnLst/>
            <a:rect l="l" t="t" r="r" b="b"/>
            <a:pathLst>
              <a:path w="1902410" h="1959411">
                <a:moveTo>
                  <a:pt x="0" y="0"/>
                </a:moveTo>
                <a:lnTo>
                  <a:pt x="1902410" y="0"/>
                </a:lnTo>
                <a:lnTo>
                  <a:pt x="1902410" y="1959412"/>
                </a:lnTo>
                <a:lnTo>
                  <a:pt x="0" y="195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25664" y="1548245"/>
            <a:ext cx="1406779" cy="1448929"/>
          </a:xfrm>
          <a:custGeom>
            <a:avLst/>
            <a:gdLst/>
            <a:ahLst/>
            <a:cxnLst/>
            <a:rect l="l" t="t" r="r" b="b"/>
            <a:pathLst>
              <a:path w="1406779" h="1448929">
                <a:moveTo>
                  <a:pt x="0" y="0"/>
                </a:moveTo>
                <a:lnTo>
                  <a:pt x="1406778" y="0"/>
                </a:lnTo>
                <a:lnTo>
                  <a:pt x="1406778" y="1448930"/>
                </a:lnTo>
                <a:lnTo>
                  <a:pt x="0" y="1448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64A74692-1C6F-4A59-BDCE-5EB9F68B740D}"/>
              </a:ext>
            </a:extLst>
          </p:cNvPr>
          <p:cNvSpPr txBox="1">
            <a:spLocks/>
          </p:cNvSpPr>
          <p:nvPr/>
        </p:nvSpPr>
        <p:spPr>
          <a:xfrm>
            <a:off x="1724417" y="2997174"/>
            <a:ext cx="10668000" cy="6172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data is fetched from following data sets-</a:t>
            </a:r>
          </a:p>
          <a:p>
            <a:r>
              <a:rPr lang="en-US" sz="4000" b="1" dirty="0" smtClean="0"/>
              <a:t>1) </a:t>
            </a:r>
            <a:r>
              <a:rPr lang="en-US" sz="4000" b="1" dirty="0" err="1" smtClean="0"/>
              <a:t>Symptom_description</a:t>
            </a:r>
            <a:endParaRPr lang="en-US" sz="4000" b="1" dirty="0" smtClean="0"/>
          </a:p>
          <a:p>
            <a:r>
              <a:rPr lang="en-US" sz="4000" b="1" dirty="0" smtClean="0"/>
              <a:t>2) </a:t>
            </a:r>
            <a:r>
              <a:rPr lang="en-US" sz="4000" b="1" dirty="0" err="1" smtClean="0"/>
              <a:t>Symptom_precaution</a:t>
            </a:r>
            <a:endParaRPr lang="en-US" sz="4000" b="1" dirty="0" smtClean="0"/>
          </a:p>
          <a:p>
            <a:r>
              <a:rPr lang="en-US" sz="4000" b="1" dirty="0" smtClean="0"/>
              <a:t>3) </a:t>
            </a:r>
            <a:r>
              <a:rPr lang="en-US" sz="4000" b="1" dirty="0" err="1" smtClean="0"/>
              <a:t>Symptom_severity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C3C4FF-4E2E-41DB-B538-854807CB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432"/>
            <a:ext cx="18287999" cy="1034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9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48497"/>
            <a:ext cx="18288000" cy="8693801"/>
          </a:xfrm>
          <a:custGeom>
            <a:avLst/>
            <a:gdLst/>
            <a:ahLst/>
            <a:cxnLst/>
            <a:rect l="l" t="t" r="r" b="b"/>
            <a:pathLst>
              <a:path w="18288000" h="8693801">
                <a:moveTo>
                  <a:pt x="0" y="0"/>
                </a:moveTo>
                <a:lnTo>
                  <a:pt x="18288000" y="0"/>
                </a:lnTo>
                <a:lnTo>
                  <a:pt x="18288000" y="8693801"/>
                </a:lnTo>
                <a:lnTo>
                  <a:pt x="0" y="8693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01" b="-101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9476" y="2748629"/>
            <a:ext cx="16230600" cy="10793349"/>
          </a:xfrm>
          <a:custGeom>
            <a:avLst/>
            <a:gdLst/>
            <a:ahLst/>
            <a:cxnLst/>
            <a:rect l="l" t="t" r="r" b="b"/>
            <a:pathLst>
              <a:path w="16230600" h="10793349">
                <a:moveTo>
                  <a:pt x="0" y="0"/>
                </a:moveTo>
                <a:lnTo>
                  <a:pt x="16230600" y="0"/>
                </a:lnTo>
                <a:lnTo>
                  <a:pt x="16230600" y="10793349"/>
                </a:lnTo>
                <a:lnTo>
                  <a:pt x="0" y="10793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7924" y="6274060"/>
            <a:ext cx="15282257" cy="1528226"/>
          </a:xfrm>
          <a:custGeom>
            <a:avLst/>
            <a:gdLst/>
            <a:ahLst/>
            <a:cxnLst/>
            <a:rect l="l" t="t" r="r" b="b"/>
            <a:pathLst>
              <a:path w="15282257" h="1528226">
                <a:moveTo>
                  <a:pt x="0" y="0"/>
                </a:moveTo>
                <a:lnTo>
                  <a:pt x="15282257" y="0"/>
                </a:lnTo>
                <a:lnTo>
                  <a:pt x="15282257" y="1528226"/>
                </a:lnTo>
                <a:lnTo>
                  <a:pt x="0" y="1528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68489" y="4355810"/>
            <a:ext cx="7346287" cy="1075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24"/>
              </a:lnSpc>
            </a:pPr>
            <a:r>
              <a:rPr lang="en-US" sz="7200">
                <a:solidFill>
                  <a:srgbClr val="0052CC"/>
                </a:solidFill>
                <a:latin typeface="Archivo Black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3035" y="6659548"/>
            <a:ext cx="2650833" cy="97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sz="2805">
                <a:solidFill>
                  <a:srgbClr val="000000"/>
                </a:solidFill>
                <a:latin typeface="Canva Sans 2 Bold"/>
              </a:rPr>
              <a:t>System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71745" y="6659548"/>
            <a:ext cx="2650833" cy="97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sz="2805">
                <a:solidFill>
                  <a:srgbClr val="000000"/>
                </a:solidFill>
                <a:latin typeface="Canva Sans 2 Bold"/>
              </a:rPr>
              <a:t>Hardware Setup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2577" y="6659548"/>
            <a:ext cx="2953022" cy="97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sz="2805" dirty="0">
                <a:solidFill>
                  <a:srgbClr val="000000"/>
                </a:solidFill>
                <a:latin typeface="Canva Sans 2 Bold"/>
              </a:rPr>
              <a:t>Data Acquisition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26507" y="6659548"/>
            <a:ext cx="2650833" cy="147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sz="2805">
                <a:solidFill>
                  <a:srgbClr val="000000"/>
                </a:solidFill>
                <a:latin typeface="Canva Sans 2 Bold"/>
              </a:rPr>
              <a:t>Real-time Monitoring</a:t>
            </a:r>
          </a:p>
          <a:p>
            <a:pPr algn="ctr">
              <a:lnSpc>
                <a:spcPts val="3927"/>
              </a:lnSpc>
            </a:pPr>
            <a:endParaRPr lang="en-US" sz="2805">
              <a:solidFill>
                <a:srgbClr val="000000"/>
              </a:solidFill>
              <a:latin typeface="Canva Sans 2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794699" y="6659548"/>
            <a:ext cx="2650833" cy="147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sz="2805">
                <a:solidFill>
                  <a:srgbClr val="000000"/>
                </a:solidFill>
                <a:latin typeface="Canva Sans 2 Bold"/>
              </a:rPr>
              <a:t>Data Processing</a:t>
            </a:r>
          </a:p>
          <a:p>
            <a:pPr algn="ctr">
              <a:lnSpc>
                <a:spcPts val="3927"/>
              </a:lnSpc>
            </a:pPr>
            <a:endParaRPr lang="en-US" sz="2805">
              <a:solidFill>
                <a:srgbClr val="000000"/>
              </a:solidFill>
              <a:latin typeface="Canva Sans 2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4D63B07-C9F3-4481-8FDA-345F4604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97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51742" y="1181711"/>
            <a:ext cx="4486891" cy="4621329"/>
          </a:xfrm>
          <a:custGeom>
            <a:avLst/>
            <a:gdLst/>
            <a:ahLst/>
            <a:cxnLst/>
            <a:rect l="l" t="t" r="r" b="b"/>
            <a:pathLst>
              <a:path w="4486891" h="4621329">
                <a:moveTo>
                  <a:pt x="0" y="0"/>
                </a:moveTo>
                <a:lnTo>
                  <a:pt x="4486891" y="0"/>
                </a:lnTo>
                <a:lnTo>
                  <a:pt x="4486891" y="4621330"/>
                </a:lnTo>
                <a:lnTo>
                  <a:pt x="0" y="4621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41321" y="8840321"/>
            <a:ext cx="1446679" cy="1446679"/>
          </a:xfrm>
          <a:custGeom>
            <a:avLst/>
            <a:gdLst/>
            <a:ahLst/>
            <a:cxnLst/>
            <a:rect l="l" t="t" r="r" b="b"/>
            <a:pathLst>
              <a:path w="1446679" h="1446679">
                <a:moveTo>
                  <a:pt x="0" y="0"/>
                </a:moveTo>
                <a:lnTo>
                  <a:pt x="1446679" y="0"/>
                </a:lnTo>
                <a:lnTo>
                  <a:pt x="1446679" y="1446679"/>
                </a:lnTo>
                <a:lnTo>
                  <a:pt x="0" y="1446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002482" y="8840321"/>
            <a:ext cx="6838839" cy="1446679"/>
            <a:chOff x="0" y="0"/>
            <a:chExt cx="1801176" cy="3810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01176" cy="381018"/>
            </a:xfrm>
            <a:custGeom>
              <a:avLst/>
              <a:gdLst/>
              <a:ahLst/>
              <a:cxnLst/>
              <a:rect l="l" t="t" r="r" b="b"/>
              <a:pathLst>
                <a:path w="1801176" h="381018">
                  <a:moveTo>
                    <a:pt x="0" y="0"/>
                  </a:moveTo>
                  <a:lnTo>
                    <a:pt x="1801176" y="0"/>
                  </a:lnTo>
                  <a:lnTo>
                    <a:pt x="1801176" y="381018"/>
                  </a:lnTo>
                  <a:lnTo>
                    <a:pt x="0" y="381018"/>
                  </a:ln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002482" y="2387873"/>
            <a:ext cx="6914558" cy="6592486"/>
          </a:xfrm>
          <a:custGeom>
            <a:avLst/>
            <a:gdLst/>
            <a:ahLst/>
            <a:cxnLst/>
            <a:rect l="l" t="t" r="r" b="b"/>
            <a:pathLst>
              <a:path w="6914558" h="6592486">
                <a:moveTo>
                  <a:pt x="0" y="0"/>
                </a:moveTo>
                <a:lnTo>
                  <a:pt x="6914557" y="0"/>
                </a:lnTo>
                <a:lnTo>
                  <a:pt x="6914557" y="6592486"/>
                </a:lnTo>
                <a:lnTo>
                  <a:pt x="0" y="65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293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70960" y="966689"/>
            <a:ext cx="738078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  <a:ea typeface="Calibri"/>
                <a:cs typeface="Calibri"/>
              </a:rPr>
              <a:t>BENEFITS OF ML IN DISEASE DIAGNOSIS</a:t>
            </a:r>
            <a:endParaRPr lang="en-US" sz="5400" dirty="0">
              <a:solidFill>
                <a:srgbClr val="0070C0"/>
              </a:solidFill>
              <a:latin typeface="Archivo Black"/>
            </a:endParaRPr>
          </a:p>
        </p:txBody>
      </p:sp>
      <p:sp>
        <p:nvSpPr>
          <p:cNvPr id="10" name="Content Placeholder">
            <a:extLst>
              <a:ext uri="{FF2B5EF4-FFF2-40B4-BE49-F238E27FC236}">
                <a16:creationId xmlns:a16="http://schemas.microsoft.com/office/drawing/2014/main" id="{30682742-E2CD-48D5-95ED-85F3825C452F}"/>
              </a:ext>
            </a:extLst>
          </p:cNvPr>
          <p:cNvSpPr txBox="1">
            <a:spLocks/>
          </p:cNvSpPr>
          <p:nvPr/>
        </p:nvSpPr>
        <p:spPr>
          <a:xfrm>
            <a:off x="1252818" y="4152900"/>
            <a:ext cx="7348068" cy="433641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Improved accuracy and reliability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Early detection of diseases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Efficient and faster diagnosis process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Personalized treatment plans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Decision support for healthcare professionals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Research insights and advancements in medical knowledge.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501</Words>
  <Application>Microsoft Office PowerPoint</Application>
  <PresentationFormat>Custom</PresentationFormat>
  <Paragraphs>72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Telegraf Bold</vt:lpstr>
      <vt:lpstr>Canva Sans 2 Bold</vt:lpstr>
      <vt:lpstr>Archivo Black</vt:lpstr>
      <vt:lpstr>Open Sauce SemiBold Bold</vt:lpstr>
      <vt:lpstr>Arial Rounded MT Bold</vt:lpstr>
      <vt:lpstr>Canva Sans 1 Bold</vt:lpstr>
      <vt:lpstr>TW Cen MT</vt:lpstr>
      <vt:lpstr>Muller Bold Bold</vt:lpstr>
      <vt:lpstr>Calibri</vt:lpstr>
      <vt:lpstr>Open Sauce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Health Monitoring System</dc:title>
  <dc:creator>AV</dc:creator>
  <cp:lastModifiedBy>Admin</cp:lastModifiedBy>
  <cp:revision>19</cp:revision>
  <dcterms:created xsi:type="dcterms:W3CDTF">2006-08-16T00:00:00Z</dcterms:created>
  <dcterms:modified xsi:type="dcterms:W3CDTF">2023-06-24T08:15:40Z</dcterms:modified>
  <dc:identifier>DAFmp3PVNXc</dc:identifier>
</cp:coreProperties>
</file>